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1" r:id="rId2"/>
    <p:sldId id="276" r:id="rId3"/>
    <p:sldId id="277" r:id="rId4"/>
    <p:sldId id="264" r:id="rId5"/>
    <p:sldId id="271" r:id="rId6"/>
    <p:sldId id="265" r:id="rId7"/>
    <p:sldId id="267" r:id="rId8"/>
    <p:sldId id="272" r:id="rId9"/>
    <p:sldId id="281" r:id="rId10"/>
    <p:sldId id="279" r:id="rId11"/>
    <p:sldId id="273" r:id="rId12"/>
    <p:sldId id="274" r:id="rId13"/>
    <p:sldId id="269" r:id="rId14"/>
    <p:sldId id="275" r:id="rId15"/>
    <p:sldId id="278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6" autoAdjust="0"/>
  </p:normalViewPr>
  <p:slideViewPr>
    <p:cSldViewPr snapToGrid="0">
      <p:cViewPr varScale="1">
        <p:scale>
          <a:sx n="78" d="100"/>
          <a:sy n="78" d="100"/>
        </p:scale>
        <p:origin x="294" y="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8/29/2017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8/29/2017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8/29/2017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8/29/2017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8/29/2017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8/29/2017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8/29/2017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8/29/2017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8/29/2017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8/29/2017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opencv.org/2.4/modules/contrib/doc/facerec/facerec_tutorial.html" TargetMode="External"/><Relationship Id="rId2" Type="http://schemas.openxmlformats.org/officeDocument/2006/relationships/hyperlink" Target="http://www.bytefish.de/blog/fisherfaces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papers.ssrn.com/sol3/papers.cfm?abstract_id=2752808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Emotion Recognition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Implementing Computer Vision and Machine Learning techniques to identify a persons’ emotion.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Eigen Faces Vs Fisher Face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Fisher face is vital when there is  a variation in terms of illumination and Facial expressions</a:t>
            </a:r>
          </a:p>
          <a:p>
            <a:r>
              <a:rPr lang="en-US" dirty="0"/>
              <a:t>Being that the only difference the operational aspects remain same.</a:t>
            </a:r>
          </a:p>
          <a:p>
            <a:r>
              <a:rPr lang="en-US" dirty="0"/>
              <a:t>Eigen Face uses PCA where as Fisher face uses LDA</a:t>
            </a:r>
          </a:p>
          <a:p>
            <a:r>
              <a:rPr lang="en-US" dirty="0"/>
              <a:t>PCA chooses vector in two levels the one with most variation </a:t>
            </a:r>
            <a:r>
              <a:rPr lang="en-US" dirty="0" err="1"/>
              <a:t>followedby</a:t>
            </a:r>
            <a:r>
              <a:rPr lang="en-US" dirty="0"/>
              <a:t>  the second most orthogonal vector</a:t>
            </a:r>
          </a:p>
          <a:p>
            <a:r>
              <a:rPr lang="en-US" dirty="0"/>
              <a:t>LDA chooses vectors based on  how the classes are defined.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954828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7896" y="344366"/>
            <a:ext cx="9601200" cy="655096"/>
          </a:xfrm>
        </p:spPr>
        <p:txBody>
          <a:bodyPr/>
          <a:lstStyle/>
          <a:p>
            <a:r>
              <a:rPr lang="en-US" dirty="0"/>
              <a:t>Displaying the Output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07896" y="1119117"/>
            <a:ext cx="99286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Every emotion output is mapped to an emoji located in the &lt;</a:t>
            </a:r>
            <a:r>
              <a:rPr lang="en-IN" dirty="0">
                <a:latin typeface="Consolas" panose="020B0609020204030204" pitchFamily="49" charset="0"/>
              </a:rPr>
              <a:t>/data/graphics&gt;</a:t>
            </a:r>
            <a:r>
              <a:rPr lang="en-IN" dirty="0"/>
              <a:t> folder and </a:t>
            </a:r>
            <a:r>
              <a:rPr lang="en-IN" dirty="0" err="1"/>
              <a:t>identifyies</a:t>
            </a:r>
            <a:r>
              <a:rPr lang="en-IN" dirty="0"/>
              <a:t> among the six facial expression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Depending upon the final output of a model, we are superimposing the corresponding emoji to the identified face in the input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dynamic output will also display the text of the identified emotion simultaneously.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670" y="1844673"/>
            <a:ext cx="1061334" cy="106133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3597" y="1810238"/>
            <a:ext cx="1071698" cy="11697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2820" y="1843125"/>
            <a:ext cx="1101690" cy="110169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56701" y="1814179"/>
            <a:ext cx="1103484" cy="110348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7371" y="1774433"/>
            <a:ext cx="1101690" cy="110169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66934" y="1815075"/>
            <a:ext cx="1101690" cy="110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128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our program works.</a:t>
            </a:r>
          </a:p>
        </p:txBody>
      </p:sp>
    </p:spTree>
    <p:extLst>
      <p:ext uri="{BB962C8B-B14F-4D97-AF65-F5344CB8AC3E}">
        <p14:creationId xmlns:p14="http://schemas.microsoft.com/office/powerpoint/2010/main" val="259594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Some advantages and disadvantages of the models we chose.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804" y="1715339"/>
            <a:ext cx="679761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Fisher Face Algorithm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Very Accurate with relatively lesser training data also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Averse to high variance between faces.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Speed of computation is higher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b="1" dirty="0"/>
              <a:t>Possible Improvements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Instead of using an algorithm that maps the two-dimensional input patterns to a vector, we could use 2DLDA, a tensor extension of LDA with Fisher Faces.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This directly extracts the proper features from the image matrices based on Fisher’s LDA. </a:t>
            </a:r>
          </a:p>
        </p:txBody>
      </p:sp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Some advantages and disadvantages of the models we chose.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804" y="1715339"/>
            <a:ext cx="679761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Ensemble Model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Requires a relatively higher amount of training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Results can get skewed very easily. Intra-model variance poses a big issue.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Speed of computation is lower, thus leading to considerable lag.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r>
              <a:rPr lang="en-IN" b="1" dirty="0"/>
              <a:t>Possible Improvements</a:t>
            </a:r>
          </a:p>
          <a:p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Multithreading the model runtime procedures to make the model more efficient.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626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67468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622" y="457199"/>
            <a:ext cx="9601200" cy="1025611"/>
          </a:xfrm>
        </p:spPr>
        <p:txBody>
          <a:bodyPr/>
          <a:lstStyle/>
          <a:p>
            <a:r>
              <a:rPr lang="en-US" dirty="0" smtClean="0"/>
              <a:t>Further Readings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622" y="1482810"/>
            <a:ext cx="9601200" cy="220642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://www.bytefish.de/blog/fisherfaces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docs.opencv.org/2.4/modules/contrib/doc/facerec/facerec_tutorial.html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 smtClean="0"/>
              <a:t>Arumugam</a:t>
            </a:r>
            <a:r>
              <a:rPr lang="en-US" dirty="0"/>
              <a:t>, Devi &amp; </a:t>
            </a:r>
            <a:r>
              <a:rPr lang="en-US" dirty="0" err="1"/>
              <a:t>Purushothaman</a:t>
            </a:r>
            <a:r>
              <a:rPr lang="en-US" dirty="0"/>
              <a:t>, S. (2011). Emotion Classification Using </a:t>
            </a:r>
            <a:r>
              <a:rPr lang="en-US" dirty="0" smtClean="0"/>
              <a:t>   Facial </a:t>
            </a:r>
            <a:r>
              <a:rPr lang="en-US" dirty="0"/>
              <a:t>Expression. International Journal of Advanced Computer Science and Applications - IJACSA. 2. . 10.14569/IJACSA.2011.020714. </a:t>
            </a: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Eigenface based recognition of emotion variant faces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754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Emotion Recognition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57864" y="2009955"/>
            <a:ext cx="903185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One of the first and foremost challenges in Computer Vision and Machine Learning.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Various out-of-the-box solutions exist on Microsoft Azure, AWS ML Suite </a:t>
            </a:r>
            <a:r>
              <a:rPr lang="en-IN" dirty="0" err="1"/>
              <a:t>etc</a:t>
            </a:r>
            <a:r>
              <a:rPr lang="en-IN" dirty="0"/>
              <a:t>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will be using </a:t>
            </a:r>
            <a:r>
              <a:rPr lang="en-IN" dirty="0" err="1"/>
              <a:t>OpenCV</a:t>
            </a:r>
            <a:r>
              <a:rPr lang="en-IN" dirty="0"/>
              <a:t>, an open-source computer vision framework for Python.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Main objective of this project is to accurately display the identified emotion without much latency and with minimal error.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2364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Workflow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high-level flowchart of the proposed model workflow.</a:t>
            </a:r>
          </a:p>
        </p:txBody>
      </p:sp>
    </p:spTree>
    <p:extLst>
      <p:ext uri="{BB962C8B-B14F-4D97-AF65-F5344CB8AC3E}">
        <p14:creationId xmlns:p14="http://schemas.microsoft.com/office/powerpoint/2010/main" val="130543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/>
          <p:cNvGrpSpPr/>
          <p:nvPr/>
        </p:nvGrpSpPr>
        <p:grpSpPr>
          <a:xfrm>
            <a:off x="908912" y="1957740"/>
            <a:ext cx="2340478" cy="2951116"/>
            <a:chOff x="918033" y="1993077"/>
            <a:chExt cx="2340478" cy="2951116"/>
          </a:xfrm>
        </p:grpSpPr>
        <p:pic>
          <p:nvPicPr>
            <p:cNvPr id="62" name="Picture 6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08" t="35753" r="29156" b="31046"/>
            <a:stretch/>
          </p:blipFill>
          <p:spPr>
            <a:xfrm rot="5400000">
              <a:off x="1898110" y="3589681"/>
              <a:ext cx="1544456" cy="1164568"/>
            </a:xfrm>
            <a:prstGeom prst="rect">
              <a:avLst/>
            </a:prstGeom>
          </p:spPr>
        </p:pic>
        <p:grpSp>
          <p:nvGrpSpPr>
            <p:cNvPr id="75" name="Group 74"/>
            <p:cNvGrpSpPr/>
            <p:nvPr/>
          </p:nvGrpSpPr>
          <p:grpSpPr>
            <a:xfrm>
              <a:off x="918033" y="1993077"/>
              <a:ext cx="1407566" cy="2939801"/>
              <a:chOff x="989165" y="2064343"/>
              <a:chExt cx="1358660" cy="2852712"/>
            </a:xfrm>
          </p:grpSpPr>
          <p:pic>
            <p:nvPicPr>
              <p:cNvPr id="76" name="Picture 7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9165" y="3105508"/>
                <a:ext cx="1358660" cy="1811547"/>
              </a:xfrm>
              <a:prstGeom prst="rect">
                <a:avLst/>
              </a:prstGeom>
            </p:spPr>
          </p:pic>
          <p:pic>
            <p:nvPicPr>
              <p:cNvPr id="77" name="Picture 7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27981" y="2064343"/>
                <a:ext cx="1319844" cy="1759792"/>
              </a:xfrm>
              <a:prstGeom prst="rect">
                <a:avLst/>
              </a:prstGeom>
            </p:spPr>
          </p:pic>
        </p:grpSp>
        <p:pic>
          <p:nvPicPr>
            <p:cNvPr id="78" name="Picture 7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1710729" y="2222049"/>
              <a:ext cx="1768894" cy="1326671"/>
            </a:xfrm>
            <a:prstGeom prst="rect">
              <a:avLst/>
            </a:prstGeom>
          </p:spPr>
        </p:pic>
      </p:grpSp>
      <p:sp>
        <p:nvSpPr>
          <p:cNvPr id="21" name="Rectangle 20"/>
          <p:cNvSpPr/>
          <p:nvPr/>
        </p:nvSpPr>
        <p:spPr>
          <a:xfrm>
            <a:off x="958411" y="2000937"/>
            <a:ext cx="2290979" cy="29161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Labelled Training Data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49" name="Right Arrow 48"/>
          <p:cNvSpPr/>
          <p:nvPr/>
        </p:nvSpPr>
        <p:spPr>
          <a:xfrm>
            <a:off x="3249390" y="3328982"/>
            <a:ext cx="1157804" cy="233727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Right Arrow 49"/>
          <p:cNvSpPr/>
          <p:nvPr/>
        </p:nvSpPr>
        <p:spPr>
          <a:xfrm>
            <a:off x="6881822" y="3349608"/>
            <a:ext cx="1191312" cy="21310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Rounded Rectangle 50"/>
          <p:cNvSpPr/>
          <p:nvPr/>
        </p:nvSpPr>
        <p:spPr>
          <a:xfrm>
            <a:off x="4152089" y="5331869"/>
            <a:ext cx="2872427" cy="7677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Trained Model</a:t>
            </a:r>
          </a:p>
        </p:txBody>
      </p:sp>
      <p:sp>
        <p:nvSpPr>
          <p:cNvPr id="60" name="Left-Up Arrow 59"/>
          <p:cNvSpPr/>
          <p:nvPr/>
        </p:nvSpPr>
        <p:spPr>
          <a:xfrm>
            <a:off x="7024516" y="4967100"/>
            <a:ext cx="2398377" cy="927030"/>
          </a:xfrm>
          <a:prstGeom prst="leftUpArrow">
            <a:avLst>
              <a:gd name="adj1" fmla="val 17040"/>
              <a:gd name="adj2" fmla="val 19030"/>
              <a:gd name="adj3" fmla="val 20224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74" name="Group 73"/>
          <p:cNvGrpSpPr/>
          <p:nvPr/>
        </p:nvGrpSpPr>
        <p:grpSpPr>
          <a:xfrm>
            <a:off x="8461841" y="2026299"/>
            <a:ext cx="2074503" cy="2916118"/>
            <a:chOff x="8109454" y="2016760"/>
            <a:chExt cx="2074503" cy="2916118"/>
          </a:xfrm>
        </p:grpSpPr>
        <p:pic>
          <p:nvPicPr>
            <p:cNvPr id="63" name="Picture 62"/>
            <p:cNvPicPr>
              <a:picLocks noChangeAspect="1"/>
            </p:cNvPicPr>
            <p:nvPr/>
          </p:nvPicPr>
          <p:blipFill rotWithShape="1"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41" t="20617" r="32497" b="28014"/>
            <a:stretch/>
          </p:blipFill>
          <p:spPr>
            <a:xfrm rot="5400000">
              <a:off x="8865094" y="2247585"/>
              <a:ext cx="1517400" cy="1120326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49" r="18191" b="26620"/>
            <a:stretch/>
          </p:blipFill>
          <p:spPr>
            <a:xfrm>
              <a:off x="8160111" y="2016760"/>
              <a:ext cx="1026642" cy="1418497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 rotWithShape="1"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01" t="7620" r="23386" b="20953"/>
            <a:stretch/>
          </p:blipFill>
          <p:spPr>
            <a:xfrm>
              <a:off x="8109454" y="3435257"/>
              <a:ext cx="995167" cy="1497621"/>
            </a:xfrm>
            <a:prstGeom prst="rect">
              <a:avLst/>
            </a:prstGeom>
          </p:spPr>
        </p:pic>
        <p:grpSp>
          <p:nvGrpSpPr>
            <p:cNvPr id="29" name="Group 28"/>
            <p:cNvGrpSpPr/>
            <p:nvPr/>
          </p:nvGrpSpPr>
          <p:grpSpPr>
            <a:xfrm>
              <a:off x="8248391" y="2520208"/>
              <a:ext cx="777405" cy="669991"/>
              <a:chOff x="9045202" y="2567791"/>
              <a:chExt cx="777405" cy="669991"/>
            </a:xfrm>
          </p:grpSpPr>
          <p:sp>
            <p:nvSpPr>
              <p:cNvPr id="24" name="Round Single Corner Rectangle 23"/>
              <p:cNvSpPr/>
              <p:nvPr/>
            </p:nvSpPr>
            <p:spPr>
              <a:xfrm>
                <a:off x="9053830" y="2686938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5" name="Round Single Corner Rectangle 24"/>
              <p:cNvSpPr/>
              <p:nvPr/>
            </p:nvSpPr>
            <p:spPr>
              <a:xfrm>
                <a:off x="9482272" y="2692690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6" name="Round Single Corner Rectangle 25"/>
              <p:cNvSpPr/>
              <p:nvPr/>
            </p:nvSpPr>
            <p:spPr>
              <a:xfrm>
                <a:off x="9263737" y="3052124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7" name="Round Single Corner Rectangle 26"/>
              <p:cNvSpPr/>
              <p:nvPr/>
            </p:nvSpPr>
            <p:spPr>
              <a:xfrm>
                <a:off x="9045202" y="2567791"/>
                <a:ext cx="348963" cy="80517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28" name="Round Single Corner Rectangle 27"/>
              <p:cNvSpPr/>
              <p:nvPr/>
            </p:nvSpPr>
            <p:spPr>
              <a:xfrm>
                <a:off x="9447766" y="2575164"/>
                <a:ext cx="348963" cy="80517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9211671" y="2594969"/>
              <a:ext cx="777405" cy="669991"/>
              <a:chOff x="9045202" y="2567791"/>
              <a:chExt cx="777405" cy="669991"/>
            </a:xfrm>
          </p:grpSpPr>
          <p:sp>
            <p:nvSpPr>
              <p:cNvPr id="31" name="Round Single Corner Rectangle 30"/>
              <p:cNvSpPr/>
              <p:nvPr/>
            </p:nvSpPr>
            <p:spPr>
              <a:xfrm>
                <a:off x="9053830" y="2686938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2" name="Round Single Corner Rectangle 31"/>
              <p:cNvSpPr/>
              <p:nvPr/>
            </p:nvSpPr>
            <p:spPr>
              <a:xfrm>
                <a:off x="9482272" y="2692690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3" name="Round Single Corner Rectangle 32"/>
              <p:cNvSpPr/>
              <p:nvPr/>
            </p:nvSpPr>
            <p:spPr>
              <a:xfrm>
                <a:off x="9263737" y="3052124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4" name="Round Single Corner Rectangle 33"/>
              <p:cNvSpPr/>
              <p:nvPr/>
            </p:nvSpPr>
            <p:spPr>
              <a:xfrm>
                <a:off x="9045202" y="2567791"/>
                <a:ext cx="348963" cy="80517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35" name="Round Single Corner Rectangle 34"/>
              <p:cNvSpPr/>
              <p:nvPr/>
            </p:nvSpPr>
            <p:spPr>
              <a:xfrm>
                <a:off x="9447766" y="2575164"/>
                <a:ext cx="348963" cy="80517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8188014" y="4047065"/>
              <a:ext cx="777405" cy="669991"/>
              <a:chOff x="9045202" y="2567791"/>
              <a:chExt cx="777405" cy="669991"/>
            </a:xfrm>
          </p:grpSpPr>
          <p:sp>
            <p:nvSpPr>
              <p:cNvPr id="43" name="Round Single Corner Rectangle 42"/>
              <p:cNvSpPr/>
              <p:nvPr/>
            </p:nvSpPr>
            <p:spPr>
              <a:xfrm>
                <a:off x="9053830" y="2686938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4" name="Round Single Corner Rectangle 43"/>
              <p:cNvSpPr/>
              <p:nvPr/>
            </p:nvSpPr>
            <p:spPr>
              <a:xfrm>
                <a:off x="9482272" y="2692690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5" name="Round Single Corner Rectangle 44"/>
              <p:cNvSpPr/>
              <p:nvPr/>
            </p:nvSpPr>
            <p:spPr>
              <a:xfrm>
                <a:off x="9263737" y="3052124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6" name="Round Single Corner Rectangle 45"/>
              <p:cNvSpPr/>
              <p:nvPr/>
            </p:nvSpPr>
            <p:spPr>
              <a:xfrm>
                <a:off x="9045202" y="2567791"/>
                <a:ext cx="348963" cy="80517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47" name="Round Single Corner Rectangle 46"/>
              <p:cNvSpPr/>
              <p:nvPr/>
            </p:nvSpPr>
            <p:spPr>
              <a:xfrm>
                <a:off x="9447766" y="2575164"/>
                <a:ext cx="348963" cy="80517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  <p:pic>
          <p:nvPicPr>
            <p:cNvPr id="64" name="Picture 63"/>
            <p:cNvPicPr>
              <a:picLocks noChangeAspect="1"/>
            </p:cNvPicPr>
            <p:nvPr/>
          </p:nvPicPr>
          <p:blipFill rotWithShape="1">
            <a:blip r:embed="rId2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08" t="40193" r="42837" b="40014"/>
            <a:stretch/>
          </p:blipFill>
          <p:spPr>
            <a:xfrm rot="5400000">
              <a:off x="8917959" y="3667131"/>
              <a:ext cx="1437214" cy="1063890"/>
            </a:xfrm>
            <a:prstGeom prst="rect">
              <a:avLst/>
            </a:prstGeom>
          </p:spPr>
        </p:pic>
        <p:grpSp>
          <p:nvGrpSpPr>
            <p:cNvPr id="65" name="Group 64"/>
            <p:cNvGrpSpPr/>
            <p:nvPr/>
          </p:nvGrpSpPr>
          <p:grpSpPr>
            <a:xfrm>
              <a:off x="9217263" y="3940042"/>
              <a:ext cx="777405" cy="669991"/>
              <a:chOff x="9045202" y="2567791"/>
              <a:chExt cx="777405" cy="669991"/>
            </a:xfrm>
          </p:grpSpPr>
          <p:sp>
            <p:nvSpPr>
              <p:cNvPr id="66" name="Round Single Corner Rectangle 65"/>
              <p:cNvSpPr/>
              <p:nvPr/>
            </p:nvSpPr>
            <p:spPr>
              <a:xfrm>
                <a:off x="9053830" y="2686938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7" name="Round Single Corner Rectangle 66"/>
              <p:cNvSpPr/>
              <p:nvPr/>
            </p:nvSpPr>
            <p:spPr>
              <a:xfrm>
                <a:off x="9482272" y="2692690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8" name="Round Single Corner Rectangle 67"/>
              <p:cNvSpPr/>
              <p:nvPr/>
            </p:nvSpPr>
            <p:spPr>
              <a:xfrm>
                <a:off x="9263737" y="3052124"/>
                <a:ext cx="340335" cy="185658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9" name="Round Single Corner Rectangle 68"/>
              <p:cNvSpPr/>
              <p:nvPr/>
            </p:nvSpPr>
            <p:spPr>
              <a:xfrm>
                <a:off x="9045202" y="2567791"/>
                <a:ext cx="348963" cy="80517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70" name="Round Single Corner Rectangle 69"/>
              <p:cNvSpPr/>
              <p:nvPr/>
            </p:nvSpPr>
            <p:spPr>
              <a:xfrm>
                <a:off x="9447766" y="2575164"/>
                <a:ext cx="348963" cy="80517"/>
              </a:xfrm>
              <a:prstGeom prst="round1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</p:grpSp>
      </p:grpSp>
      <p:grpSp>
        <p:nvGrpSpPr>
          <p:cNvPr id="80" name="Group 79"/>
          <p:cNvGrpSpPr/>
          <p:nvPr/>
        </p:nvGrpSpPr>
        <p:grpSpPr>
          <a:xfrm>
            <a:off x="4666145" y="1932549"/>
            <a:ext cx="2044955" cy="2961772"/>
            <a:chOff x="4650722" y="1981309"/>
            <a:chExt cx="2044955" cy="296177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449" r="18191" b="26620"/>
            <a:stretch/>
          </p:blipFill>
          <p:spPr>
            <a:xfrm>
              <a:off x="4701814" y="1993077"/>
              <a:ext cx="1035456" cy="1422321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01" t="7620" r="23386" b="20953"/>
            <a:stretch/>
          </p:blipFill>
          <p:spPr>
            <a:xfrm>
              <a:off x="4650722" y="3415398"/>
              <a:ext cx="1003711" cy="1501657"/>
            </a:xfrm>
            <a:prstGeom prst="rect">
              <a:avLst/>
            </a:prstGeom>
          </p:spPr>
        </p:pic>
        <p:pic>
          <p:nvPicPr>
            <p:cNvPr id="72" name="Picture 71"/>
            <p:cNvPicPr>
              <a:picLocks noChangeAspect="1"/>
            </p:cNvPicPr>
            <p:nvPr/>
          </p:nvPicPr>
          <p:blipFill rotWithShape="1"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41" t="20617" r="32497" b="28014"/>
            <a:stretch/>
          </p:blipFill>
          <p:spPr>
            <a:xfrm rot="5400000">
              <a:off x="5376814" y="2179846"/>
              <a:ext cx="1517400" cy="1120326"/>
            </a:xfrm>
            <a:prstGeom prst="rect">
              <a:avLst/>
            </a:prstGeom>
          </p:spPr>
        </p:pic>
        <p:pic>
          <p:nvPicPr>
            <p:cNvPr id="73" name="Picture 72"/>
            <p:cNvPicPr>
              <a:picLocks noChangeAspect="1"/>
            </p:cNvPicPr>
            <p:nvPr/>
          </p:nvPicPr>
          <p:blipFill rotWithShape="1">
            <a:blip r:embed="rId2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008" t="40193" r="42837" b="40014"/>
            <a:stretch/>
          </p:blipFill>
          <p:spPr>
            <a:xfrm rot="5400000">
              <a:off x="5412750" y="3692529"/>
              <a:ext cx="1437214" cy="1063890"/>
            </a:xfrm>
            <a:prstGeom prst="rect">
              <a:avLst/>
            </a:prstGeom>
          </p:spPr>
        </p:pic>
      </p:grpSp>
      <p:sp>
        <p:nvSpPr>
          <p:cNvPr id="23" name="Rectangle 22"/>
          <p:cNvSpPr/>
          <p:nvPr/>
        </p:nvSpPr>
        <p:spPr>
          <a:xfrm>
            <a:off x="8161241" y="2026299"/>
            <a:ext cx="2359657" cy="29179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Feature Extraction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4448185" y="1965600"/>
            <a:ext cx="2345530" cy="29507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Cropped, </a:t>
            </a:r>
            <a:r>
              <a:rPr lang="en-IN" dirty="0" err="1"/>
              <a:t>Grayscaled</a:t>
            </a:r>
            <a:r>
              <a:rPr lang="en-IN" dirty="0"/>
              <a:t> Image of just the face</a:t>
            </a:r>
          </a:p>
        </p:txBody>
      </p:sp>
    </p:spTree>
    <p:extLst>
      <p:ext uri="{BB962C8B-B14F-4D97-AF65-F5344CB8AC3E}">
        <p14:creationId xmlns:p14="http://schemas.microsoft.com/office/powerpoint/2010/main" val="27615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49" grpId="0" animBg="1"/>
      <p:bldP spid="50" grpId="0" animBg="1"/>
      <p:bldP spid="51" grpId="0" animBg="1"/>
      <p:bldP spid="60" grpId="0" animBg="1"/>
      <p:bldP spid="23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2" descr="Alt tex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012"/>
          <a:stretch/>
        </p:blipFill>
        <p:spPr bwMode="auto">
          <a:xfrm>
            <a:off x="836667" y="2324755"/>
            <a:ext cx="2337854" cy="2117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" name="Rectangle 60"/>
          <p:cNvSpPr/>
          <p:nvPr/>
        </p:nvSpPr>
        <p:spPr>
          <a:xfrm>
            <a:off x="836667" y="2338101"/>
            <a:ext cx="2337854" cy="21038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Continuous Input via Webcam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Overview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4186595" y="5349122"/>
            <a:ext cx="2872427" cy="76775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Trained Model</a:t>
            </a:r>
          </a:p>
        </p:txBody>
      </p:sp>
      <p:pic>
        <p:nvPicPr>
          <p:cNvPr id="1026" name="Picture 2" descr="Alt tex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597"/>
          <a:stretch/>
        </p:blipFill>
        <p:spPr bwMode="auto">
          <a:xfrm>
            <a:off x="836667" y="2324754"/>
            <a:ext cx="2337854" cy="2117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Alt text"/>
          <p:cNvPicPr>
            <a:picLocks noChangeAspect="1" noChangeArrowheads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18" t="8041" r="13662" b="17227"/>
          <a:stretch/>
        </p:blipFill>
        <p:spPr bwMode="auto">
          <a:xfrm>
            <a:off x="4944360" y="2471442"/>
            <a:ext cx="1212025" cy="182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8932" y="2586956"/>
            <a:ext cx="1592779" cy="1592779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3174521" y="3383346"/>
            <a:ext cx="1769839" cy="30013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5" name="Right Arrow 54"/>
          <p:cNvSpPr/>
          <p:nvPr/>
        </p:nvSpPr>
        <p:spPr>
          <a:xfrm rot="5400000">
            <a:off x="5023436" y="4593045"/>
            <a:ext cx="1053872" cy="45828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Bent-Up Arrow 4"/>
          <p:cNvSpPr/>
          <p:nvPr/>
        </p:nvSpPr>
        <p:spPr>
          <a:xfrm>
            <a:off x="7059021" y="4175185"/>
            <a:ext cx="2033221" cy="1670194"/>
          </a:xfrm>
          <a:prstGeom prst="bentUpArrow">
            <a:avLst>
              <a:gd name="adj1" fmla="val 10646"/>
              <a:gd name="adj2" fmla="val 10646"/>
              <a:gd name="adj3" fmla="val 1830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57" name="Group 56"/>
          <p:cNvGrpSpPr/>
          <p:nvPr/>
        </p:nvGrpSpPr>
        <p:grpSpPr>
          <a:xfrm>
            <a:off x="1906437" y="1919693"/>
            <a:ext cx="7082288" cy="763122"/>
            <a:chOff x="1906437" y="1919693"/>
            <a:chExt cx="7082288" cy="763122"/>
          </a:xfrm>
        </p:grpSpPr>
        <p:sp>
          <p:nvSpPr>
            <p:cNvPr id="54" name="Bent-Up Arrow 53"/>
            <p:cNvSpPr/>
            <p:nvPr/>
          </p:nvSpPr>
          <p:spPr>
            <a:xfrm rot="10800000">
              <a:off x="1906437" y="1919693"/>
              <a:ext cx="5512279" cy="418407"/>
            </a:xfrm>
            <a:prstGeom prst="bentUp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9" name="Bent-Up Arrow 58"/>
            <p:cNvSpPr/>
            <p:nvPr/>
          </p:nvSpPr>
          <p:spPr>
            <a:xfrm rot="10800000" flipH="1">
              <a:off x="7418716" y="1919693"/>
              <a:ext cx="1570009" cy="763122"/>
            </a:xfrm>
            <a:prstGeom prst="bentUpArrow">
              <a:avLst>
                <a:gd name="adj1" fmla="val 13477"/>
                <a:gd name="adj2" fmla="val 15572"/>
                <a:gd name="adj3" fmla="val 27095"/>
              </a:avLst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  <p:sp>
        <p:nvSpPr>
          <p:cNvPr id="58" name="Rectangle 57"/>
          <p:cNvSpPr/>
          <p:nvPr/>
        </p:nvSpPr>
        <p:spPr>
          <a:xfrm>
            <a:off x="4944360" y="2471442"/>
            <a:ext cx="1212025" cy="1823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Automatic Feature Extraction</a:t>
            </a:r>
          </a:p>
        </p:txBody>
      </p:sp>
      <p:sp>
        <p:nvSpPr>
          <p:cNvPr id="62" name="Rectangle 61"/>
          <p:cNvSpPr/>
          <p:nvPr/>
        </p:nvSpPr>
        <p:spPr>
          <a:xfrm>
            <a:off x="8075632" y="2682815"/>
            <a:ext cx="1606080" cy="14923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Recognized Emotion</a:t>
            </a:r>
          </a:p>
          <a:p>
            <a:pPr algn="ctr"/>
            <a:r>
              <a:rPr lang="en-IN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1916512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4" grpId="0" animBg="1"/>
      <p:bldP spid="55" grpId="0" animBg="1"/>
      <p:bldP spid="5" grpId="0" animBg="1"/>
      <p:bldP spid="58" grpId="0" animBg="1"/>
      <p:bldP spid="6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of the Model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the model extracts, identifies and acts upon emotions</a:t>
            </a:r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Normalizing the Input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57864" y="2009955"/>
            <a:ext cx="903185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Database comprises of </a:t>
            </a:r>
            <a:r>
              <a:rPr lang="en-IN" b="1" dirty="0"/>
              <a:t>220 images </a:t>
            </a:r>
            <a:r>
              <a:rPr lang="en-IN" dirty="0"/>
              <a:t>of which 80% form the training 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Both </a:t>
            </a:r>
            <a:r>
              <a:rPr lang="en-IN" dirty="0"/>
              <a:t>the training </a:t>
            </a:r>
            <a:r>
              <a:rPr lang="en-IN" dirty="0" smtClean="0"/>
              <a:t>data and </a:t>
            </a:r>
            <a:r>
              <a:rPr lang="en-IN" dirty="0"/>
              <a:t>the input stream need to be normalized to a particular size before any operation is applied. </a:t>
            </a:r>
          </a:p>
          <a:p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Script </a:t>
            </a:r>
            <a:r>
              <a:rPr lang="en-IN" b="1" dirty="0"/>
              <a:t>image_normal.py</a:t>
            </a:r>
            <a:r>
              <a:rPr lang="en-IN" dirty="0"/>
              <a:t> does that job for us.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Step 1: Find Faces (Using </a:t>
            </a:r>
            <a:r>
              <a:rPr lang="en-IN" dirty="0" err="1"/>
              <a:t>Haar</a:t>
            </a:r>
            <a:r>
              <a:rPr lang="en-IN" dirty="0"/>
              <a:t> features based Cascade Classifier)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Step 2: Convert to Grayscale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Step 3: Resize to 350x350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Step 4: Add Gaussian </a:t>
            </a:r>
            <a:r>
              <a:rPr lang="en-IN" dirty="0" smtClean="0"/>
              <a:t>Blur(5,5)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All jpg images located under the path &lt;</a:t>
            </a:r>
            <a:r>
              <a:rPr lang="en-IN" dirty="0">
                <a:latin typeface="Consolas" panose="020B0609020204030204" pitchFamily="49" charset="0"/>
              </a:rPr>
              <a:t>data/</a:t>
            </a:r>
            <a:r>
              <a:rPr lang="en-IN" dirty="0" err="1">
                <a:latin typeface="Consolas" panose="020B0609020204030204" pitchFamily="49" charset="0"/>
              </a:rPr>
              <a:t>source_images</a:t>
            </a:r>
            <a:r>
              <a:rPr lang="en-IN" dirty="0">
                <a:latin typeface="Consolas" panose="020B0609020204030204" pitchFamily="49" charset="0"/>
              </a:rPr>
              <a:t>&gt; </a:t>
            </a:r>
            <a:r>
              <a:rPr lang="en-IN" dirty="0"/>
              <a:t>will automatically be normalized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atin typeface="Consolas" panose="020B0609020204030204" pitchFamily="49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5273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the Model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57864" y="2009955"/>
            <a:ext cx="90318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Once we have normalized labelled images for our training, we use </a:t>
            </a:r>
            <a:r>
              <a:rPr lang="en-IN" b="1" dirty="0"/>
              <a:t>prepare_model.py</a:t>
            </a:r>
            <a:r>
              <a:rPr lang="en-IN" dirty="0"/>
              <a:t> to train our model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 are making use of two different models for this project- A Fisherfaces model and an </a:t>
            </a:r>
            <a:r>
              <a:rPr lang="en-IN" dirty="0" smtClean="0"/>
              <a:t>Ensemble Fisherface </a:t>
            </a:r>
            <a:r>
              <a:rPr lang="en-IN" dirty="0"/>
              <a:t>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Fisherfaces works off the principle of </a:t>
            </a:r>
            <a:r>
              <a:rPr lang="en-IN" dirty="0" smtClean="0"/>
              <a:t>PCA with Linear </a:t>
            </a:r>
            <a:r>
              <a:rPr lang="en-IN" dirty="0"/>
              <a:t>Discriminant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Ensemble Model employs </a:t>
            </a:r>
            <a:r>
              <a:rPr lang="en-IN" dirty="0" smtClean="0"/>
              <a:t>5 </a:t>
            </a:r>
            <a:r>
              <a:rPr lang="en-IN" dirty="0"/>
              <a:t>different models that come up with one emotion output per model. The mode of all these emotion outputs is identified as the final </a:t>
            </a:r>
            <a:r>
              <a:rPr lang="en-IN" dirty="0" smtClean="0"/>
              <a:t>output.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241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295400" y="503854"/>
            <a:ext cx="9601200" cy="612566"/>
          </a:xfrm>
        </p:spPr>
        <p:txBody>
          <a:bodyPr/>
          <a:lstStyle/>
          <a:p>
            <a:r>
              <a:rPr lang="en-US" dirty="0"/>
              <a:t>Fisher Face Algorithm</a:t>
            </a:r>
            <a:endParaRPr lang="en-SG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1020726"/>
            <a:ext cx="9601200" cy="485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0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584</TotalTime>
  <Words>650</Words>
  <Application>Microsoft Office PowerPoint</Application>
  <PresentationFormat>Widescreen</PresentationFormat>
  <Paragraphs>102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Consolas</vt:lpstr>
      <vt:lpstr>Diamond Grid 16x9</vt:lpstr>
      <vt:lpstr>Emotion Recognition</vt:lpstr>
      <vt:lpstr>Emotion Recognition</vt:lpstr>
      <vt:lpstr>Model Workflow</vt:lpstr>
      <vt:lpstr>System Overview</vt:lpstr>
      <vt:lpstr>System Overview</vt:lpstr>
      <vt:lpstr>Working of the Model</vt:lpstr>
      <vt:lpstr>Normalizing the Input</vt:lpstr>
      <vt:lpstr>Training the Model</vt:lpstr>
      <vt:lpstr>Fisher Face Algorithm</vt:lpstr>
      <vt:lpstr>Eigen Faces Vs Fisher Face</vt:lpstr>
      <vt:lpstr>Displaying the Output</vt:lpstr>
      <vt:lpstr>Demo</vt:lpstr>
      <vt:lpstr>Pros and Cons</vt:lpstr>
      <vt:lpstr>Pros and Cons</vt:lpstr>
      <vt:lpstr>Questions?</vt:lpstr>
      <vt:lpstr>Further Readings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Emotion Recognition</dc:title>
  <dc:creator>Shobhit</dc:creator>
  <cp:lastModifiedBy>naitik shukla</cp:lastModifiedBy>
  <cp:revision>34</cp:revision>
  <dcterms:created xsi:type="dcterms:W3CDTF">2017-08-28T16:15:49Z</dcterms:created>
  <dcterms:modified xsi:type="dcterms:W3CDTF">2017-08-29T02:58:30Z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